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svg"/><Relationship Id="rId3" Type="http://schemas.openxmlformats.org/officeDocument/2006/relationships/image" Target="../media/image-1-3.png"/><Relationship Id="rId4" Type="http://schemas.openxmlformats.org/officeDocument/2006/relationships/image" Target="../media/image-1-4.svg"/><Relationship Id="rId5" Type="http://schemas.openxmlformats.org/officeDocument/2006/relationships/image" Target="../media/image-1-5.png"/><Relationship Id="rId6" Type="http://schemas.openxmlformats.org/officeDocument/2006/relationships/image" Target="../media/image-1-6.svg"/><Relationship Id="rId7" Type="http://schemas.openxmlformats.org/officeDocument/2006/relationships/image" Target="../media/image-1-7.png"/><Relationship Id="rId8" Type="http://schemas.openxmlformats.org/officeDocument/2006/relationships/image" Target="../media/image-1-8.svg"/><Relationship Id="rId9" Type="http://schemas.openxmlformats.org/officeDocument/2006/relationships/image" Target="../media/image-1-9.png"/><Relationship Id="rId10" Type="http://schemas.openxmlformats.org/officeDocument/2006/relationships/image" Target="../media/image-1-10.sv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svg"/><Relationship Id="rId3" Type="http://schemas.openxmlformats.org/officeDocument/2006/relationships/image" Target="../media/image-2-3.png"/><Relationship Id="rId4" Type="http://schemas.openxmlformats.org/officeDocument/2006/relationships/image" Target="../media/image-2-4.svg"/><Relationship Id="rId5" Type="http://schemas.openxmlformats.org/officeDocument/2006/relationships/image" Target="../media/image-2-5.png"/><Relationship Id="rId6" Type="http://schemas.openxmlformats.org/officeDocument/2006/relationships/image" Target="../media/image-2-6.svg"/><Relationship Id="rId7" Type="http://schemas.openxmlformats.org/officeDocument/2006/relationships/image" Target="../media/image-2-7.png"/><Relationship Id="rId8" Type="http://schemas.openxmlformats.org/officeDocument/2006/relationships/image" Target="../media/image-2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c2x-content-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F6F5"/>
          </a:solidFill>
          <a:ln w="9525">
            <a:solidFill>
              <a:srgbClr val="F3F6F5"/>
            </a:solidFill>
            <a:prstDash val="solid"/>
          </a:ln>
        </p:spPr>
      </p:sp>
      <p:sp>
        <p:nvSpPr>
          <p:cNvPr id="3" name="doc2x-content-1"/>
          <p:cNvSpPr/>
          <p:nvPr/>
        </p:nvSpPr>
        <p:spPr>
          <a:xfrm>
            <a:off x="514350" y="285750"/>
            <a:ext cx="457200" cy="47625"/>
          </a:xfrm>
          <a:prstGeom prst="rect">
            <a:avLst/>
          </a:prstGeom>
          <a:solidFill>
            <a:srgbClr val="267566"/>
          </a:solidFill>
          <a:ln w="9525">
            <a:solidFill>
              <a:srgbClr val="267566"/>
            </a:solidFill>
            <a:prstDash val="solid"/>
          </a:ln>
        </p:spPr>
      </p:sp>
      <p:sp>
        <p:nvSpPr>
          <p:cNvPr id="4" name="doc2x-content-2"/>
          <p:cNvSpPr/>
          <p:nvPr/>
        </p:nvSpPr>
        <p:spPr>
          <a:xfrm>
            <a:off x="514350" y="1295400"/>
            <a:ext cx="6724650" cy="4895850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5" name="doc2x-content-3"/>
          <p:cNvSpPr/>
          <p:nvPr/>
        </p:nvSpPr>
        <p:spPr>
          <a:xfrm>
            <a:off x="7486650" y="1295400"/>
            <a:ext cx="4191000" cy="4895850"/>
          </a:xfrm>
          <a:prstGeom prst="rect">
            <a:avLst/>
          </a:prstGeom>
          <a:solidFill>
            <a:srgbClr val="E8EEF1"/>
          </a:solidFill>
          <a:ln w="9525">
            <a:solidFill>
              <a:srgbClr val="E8EEF1"/>
            </a:solidFill>
            <a:prstDash val="solid"/>
          </a:ln>
        </p:spPr>
      </p:sp>
      <p:sp>
        <p:nvSpPr>
          <p:cNvPr id="6" name="doc2x-content-4"/>
          <p:cNvSpPr/>
          <p:nvPr/>
        </p:nvSpPr>
        <p:spPr>
          <a:xfrm>
            <a:off x="742950" y="1466850"/>
            <a:ext cx="62674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26756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QUESTION  /  思考与练习</a:t>
            </a:r>
            <a:endParaRPr lang="en-US" sz="1200" dirty="0"/>
          </a:p>
        </p:txBody>
      </p:sp>
      <p:sp>
        <p:nvSpPr>
          <p:cNvPr id="7" name="doc2x-answer-5"/>
          <p:cNvSpPr/>
          <p:nvPr/>
        </p:nvSpPr>
        <p:spPr>
          <a:xfrm>
            <a:off x="7715250" y="1466850"/>
            <a:ext cx="3733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26756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ANSWER  /  答案与解析</a:t>
            </a:r>
            <a:endParaRPr lang="en-US" sz="1200" dirty="0"/>
          </a:p>
        </p:txBody>
      </p:sp>
      <p:sp>
        <p:nvSpPr>
          <p:cNvPr id="8" name="doc2x-content-6"/>
          <p:cNvSpPr/>
          <p:nvPr/>
        </p:nvSpPr>
        <p:spPr>
          <a:xfrm>
            <a:off x="514350" y="495300"/>
            <a:ext cx="111633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5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1.</a:t>
            </a:r>
            <a:endParaRPr lang="en-US" sz="2550" dirty="0"/>
          </a:p>
        </p:txBody>
      </p:sp>
      <p:sp>
        <p:nvSpPr>
          <p:cNvPr id="9" name="doc2x-content-7"/>
          <p:cNvSpPr/>
          <p:nvPr/>
        </p:nvSpPr>
        <p:spPr>
          <a:xfrm>
            <a:off x="742950" y="1790700"/>
            <a:ext cx="3145573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Three classroom questions</a:t>
            </a:r>
            <a:endParaRPr lang="en-US" sz="1950" dirty="0"/>
          </a:p>
        </p:txBody>
      </p:sp>
      <p:sp>
        <p:nvSpPr>
          <p:cNvPr id="10" name="doc2x-content-7"/>
          <p:cNvSpPr/>
          <p:nvPr/>
        </p:nvSpPr>
        <p:spPr>
          <a:xfrm>
            <a:off x="742950" y="2385060"/>
            <a:ext cx="2536353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1. Solve the equation.</a:t>
            </a:r>
            <a:endParaRPr lang="en-US" sz="1950" dirty="0"/>
          </a:p>
        </p:txBody>
      </p:sp>
      <p:pic>
        <p:nvPicPr>
          <p:cNvPr id="11" name="doc2x-content-7" descr="\[{2x} + 3 = 7\]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42950" y="3331327"/>
            <a:ext cx="1146170" cy="187726"/>
          </a:xfrm>
          <a:prstGeom prst="rect">
            <a:avLst/>
          </a:prstGeom>
        </p:spPr>
      </p:pic>
      <p:sp>
        <p:nvSpPr>
          <p:cNvPr id="12" name="doc2x-content-7"/>
          <p:cNvSpPr/>
          <p:nvPr/>
        </p:nvSpPr>
        <p:spPr>
          <a:xfrm>
            <a:off x="742950" y="4465320"/>
            <a:ext cx="200564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Find the value of </a:t>
            </a:r>
            <a:endParaRPr lang="en-US" sz="1950" dirty="0"/>
          </a:p>
        </p:txBody>
      </p:sp>
      <p:pic>
        <p:nvPicPr>
          <p:cNvPr id="13" name="doc2x-content-7" descr="\( x \)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12014" y="4557811"/>
            <a:ext cx="141671" cy="112198"/>
          </a:xfrm>
          <a:prstGeom prst="rect">
            <a:avLst/>
          </a:prstGeom>
        </p:spPr>
      </p:pic>
      <p:sp>
        <p:nvSpPr>
          <p:cNvPr id="14" name="doc2x-content-7"/>
          <p:cNvSpPr/>
          <p:nvPr/>
        </p:nvSpPr>
        <p:spPr>
          <a:xfrm>
            <a:off x="2853685" y="4465320"/>
            <a:ext cx="160896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 .</a:t>
            </a:r>
            <a:endParaRPr lang="en-US" sz="1950" dirty="0"/>
          </a:p>
        </p:txBody>
      </p:sp>
      <p:sp>
        <p:nvSpPr>
          <p:cNvPr id="15" name="doc2x-answer-8"/>
          <p:cNvSpPr/>
          <p:nvPr/>
        </p:nvSpPr>
        <p:spPr>
          <a:xfrm>
            <a:off x="7715250" y="1790700"/>
            <a:ext cx="1010335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Answer: </a:t>
            </a:r>
            <a:endParaRPr lang="en-US" sz="1950" dirty="0"/>
          </a:p>
        </p:txBody>
      </p:sp>
      <p:pic>
        <p:nvPicPr>
          <p:cNvPr id="16" name="doc2x-answer-8" descr="\( x = 2 \)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89009" y="1846686"/>
            <a:ext cx="595639" cy="185209"/>
          </a:xfrm>
          <a:prstGeom prst="rect">
            <a:avLst/>
          </a:prstGeom>
        </p:spPr>
      </p:pic>
      <p:sp>
        <p:nvSpPr>
          <p:cNvPr id="17" name="doc2x-answer-8"/>
          <p:cNvSpPr/>
          <p:nvPr/>
        </p:nvSpPr>
        <p:spPr>
          <a:xfrm>
            <a:off x="9284648" y="1790700"/>
            <a:ext cx="160896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 .</a:t>
            </a:r>
            <a:endParaRPr lang="en-US" sz="1950" dirty="0"/>
          </a:p>
        </p:txBody>
      </p:sp>
      <p:sp>
        <p:nvSpPr>
          <p:cNvPr id="18" name="doc2x-answer-8"/>
          <p:cNvSpPr/>
          <p:nvPr/>
        </p:nvSpPr>
        <p:spPr>
          <a:xfrm>
            <a:off x="7715250" y="2682240"/>
            <a:ext cx="3213181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Subtract 3 from both sides: </a:t>
            </a:r>
            <a:endParaRPr lang="en-US" sz="1950" dirty="0"/>
          </a:p>
        </p:txBody>
      </p:sp>
      <p:pic>
        <p:nvPicPr>
          <p:cNvPr id="19" name="doc2x-answer-8" descr="\( {2x} = 4 \)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715250" y="3034037"/>
            <a:ext cx="719490" cy="187945"/>
          </a:xfrm>
          <a:prstGeom prst="rect">
            <a:avLst/>
          </a:prstGeom>
        </p:spPr>
      </p:pic>
      <p:sp>
        <p:nvSpPr>
          <p:cNvPr id="20" name="doc2x-answer-8"/>
          <p:cNvSpPr/>
          <p:nvPr/>
        </p:nvSpPr>
        <p:spPr>
          <a:xfrm>
            <a:off x="8434740" y="2979420"/>
            <a:ext cx="160896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 .</a:t>
            </a:r>
            <a:endParaRPr lang="en-US" sz="1950" dirty="0"/>
          </a:p>
        </p:txBody>
      </p:sp>
      <p:sp>
        <p:nvSpPr>
          <p:cNvPr id="21" name="doc2x-answer-8"/>
          <p:cNvSpPr/>
          <p:nvPr/>
        </p:nvSpPr>
        <p:spPr>
          <a:xfrm>
            <a:off x="7715250" y="3870960"/>
            <a:ext cx="2404356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Divide both sides by </a:t>
            </a:r>
            <a:endParaRPr lang="en-US" sz="1950" dirty="0"/>
          </a:p>
        </p:txBody>
      </p:sp>
      <p:pic>
        <p:nvPicPr>
          <p:cNvPr id="22" name="doc2x-answer-8" descr="\( 2 : x = 2 \)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083030" y="3926946"/>
            <a:ext cx="925820" cy="185209"/>
          </a:xfrm>
          <a:prstGeom prst="rect">
            <a:avLst/>
          </a:prstGeom>
        </p:spPr>
      </p:pic>
      <p:sp>
        <p:nvSpPr>
          <p:cNvPr id="23" name="doc2x-answer-8"/>
          <p:cNvSpPr/>
          <p:nvPr/>
        </p:nvSpPr>
        <p:spPr>
          <a:xfrm>
            <a:off x="11008850" y="3870960"/>
            <a:ext cx="160896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 .</a:t>
            </a:r>
            <a:endParaRPr lang="en-US" sz="1950" dirty="0"/>
          </a:p>
        </p:txBody>
      </p:sp>
      <p:sp>
        <p:nvSpPr>
          <p:cNvPr id="24" name="doc2x-content-9"/>
          <p:cNvSpPr/>
          <p:nvPr/>
        </p:nvSpPr>
        <p:spPr>
          <a:xfrm>
            <a:off x="514350" y="6419850"/>
            <a:ext cx="111633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6C7981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01 / 3  ·  待核对</a:t>
            </a:r>
            <a:endParaRPr lang="en-US" sz="1050" dirty="0"/>
          </a:p>
        </p:txBody>
      </p:sp>
    </p:spTree>
  </p:cSld>
  <p:clrMapOvr>
    <a:masterClrMapping/>
  </p:clrMapOvr>
  <p:timing xmlns:p="http://schemas.openxmlformats.org/presentationml/2006/main"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c2x-content-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F6F5"/>
          </a:solidFill>
          <a:ln w="9525">
            <a:solidFill>
              <a:srgbClr val="F3F6F5"/>
            </a:solidFill>
            <a:prstDash val="solid"/>
          </a:ln>
        </p:spPr>
      </p:sp>
      <p:sp>
        <p:nvSpPr>
          <p:cNvPr id="3" name="doc2x-content-1"/>
          <p:cNvSpPr/>
          <p:nvPr/>
        </p:nvSpPr>
        <p:spPr>
          <a:xfrm>
            <a:off x="514350" y="285750"/>
            <a:ext cx="457200" cy="47625"/>
          </a:xfrm>
          <a:prstGeom prst="rect">
            <a:avLst/>
          </a:prstGeom>
          <a:solidFill>
            <a:srgbClr val="267566"/>
          </a:solidFill>
          <a:ln w="9525">
            <a:solidFill>
              <a:srgbClr val="267566"/>
            </a:solidFill>
            <a:prstDash val="solid"/>
          </a:ln>
        </p:spPr>
      </p:sp>
      <p:sp>
        <p:nvSpPr>
          <p:cNvPr id="4" name="doc2x-content-2"/>
          <p:cNvSpPr/>
          <p:nvPr/>
        </p:nvSpPr>
        <p:spPr>
          <a:xfrm>
            <a:off x="514350" y="1295400"/>
            <a:ext cx="6724650" cy="4895850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5" name="doc2x-content-3"/>
          <p:cNvSpPr/>
          <p:nvPr/>
        </p:nvSpPr>
        <p:spPr>
          <a:xfrm>
            <a:off x="7486650" y="1295400"/>
            <a:ext cx="4191000" cy="4895850"/>
          </a:xfrm>
          <a:prstGeom prst="rect">
            <a:avLst/>
          </a:prstGeom>
          <a:solidFill>
            <a:srgbClr val="E8EEF1"/>
          </a:solidFill>
          <a:ln w="9525">
            <a:solidFill>
              <a:srgbClr val="E8EEF1"/>
            </a:solidFill>
            <a:prstDash val="solid"/>
          </a:ln>
        </p:spPr>
      </p:sp>
      <p:sp>
        <p:nvSpPr>
          <p:cNvPr id="6" name="doc2x-content-4"/>
          <p:cNvSpPr/>
          <p:nvPr/>
        </p:nvSpPr>
        <p:spPr>
          <a:xfrm>
            <a:off x="742950" y="1466850"/>
            <a:ext cx="62674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26756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QUESTION  /  思考与练习</a:t>
            </a:r>
            <a:endParaRPr lang="en-US" sz="1200" dirty="0"/>
          </a:p>
        </p:txBody>
      </p:sp>
      <p:sp>
        <p:nvSpPr>
          <p:cNvPr id="7" name="doc2x-answer-5"/>
          <p:cNvSpPr/>
          <p:nvPr/>
        </p:nvSpPr>
        <p:spPr>
          <a:xfrm>
            <a:off x="7715250" y="1466850"/>
            <a:ext cx="3733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26756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ANSWER  /  答案与解析</a:t>
            </a:r>
            <a:endParaRPr lang="en-US" sz="1200" dirty="0"/>
          </a:p>
        </p:txBody>
      </p:sp>
      <p:sp>
        <p:nvSpPr>
          <p:cNvPr id="8" name="doc2x-content-6"/>
          <p:cNvSpPr/>
          <p:nvPr/>
        </p:nvSpPr>
        <p:spPr>
          <a:xfrm>
            <a:off x="514350" y="495300"/>
            <a:ext cx="111633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5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2.</a:t>
            </a:r>
            <a:endParaRPr lang="en-US" sz="2550" dirty="0"/>
          </a:p>
        </p:txBody>
      </p:sp>
      <p:sp>
        <p:nvSpPr>
          <p:cNvPr id="9" name="doc2x-content-7"/>
          <p:cNvSpPr/>
          <p:nvPr/>
        </p:nvSpPr>
        <p:spPr>
          <a:xfrm>
            <a:off x="742950" y="1790700"/>
            <a:ext cx="3145573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Three classroom questions</a:t>
            </a:r>
            <a:endParaRPr lang="en-US" sz="1950" dirty="0"/>
          </a:p>
        </p:txBody>
      </p:sp>
      <p:sp>
        <p:nvSpPr>
          <p:cNvPr id="10" name="doc2x-content-7"/>
          <p:cNvSpPr/>
          <p:nvPr/>
        </p:nvSpPr>
        <p:spPr>
          <a:xfrm>
            <a:off x="742950" y="2385060"/>
            <a:ext cx="4323147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2. Which fraction is equal to one half?</a:t>
            </a:r>
            <a:endParaRPr lang="en-US" sz="1950" dirty="0"/>
          </a:p>
        </p:txBody>
      </p:sp>
      <p:sp>
        <p:nvSpPr>
          <p:cNvPr id="11" name="doc2x-content-7"/>
          <p:cNvSpPr/>
          <p:nvPr/>
        </p:nvSpPr>
        <p:spPr>
          <a:xfrm>
            <a:off x="742950" y="3299282"/>
            <a:ext cx="311467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A. </a:t>
            </a:r>
            <a:endParaRPr lang="en-US" sz="1950" dirty="0"/>
          </a:p>
        </p:txBody>
      </p:sp>
      <p:pic>
        <p:nvPicPr>
          <p:cNvPr id="12" name="doc2x-content-7" descr="\( \frac{1}{3} \)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7841" y="3296104"/>
            <a:ext cx="196562" cy="303536"/>
          </a:xfrm>
          <a:prstGeom prst="rect">
            <a:avLst/>
          </a:prstGeom>
        </p:spPr>
      </p:pic>
      <p:sp>
        <p:nvSpPr>
          <p:cNvPr id="13" name="doc2x-content-7"/>
          <p:cNvSpPr/>
          <p:nvPr/>
        </p:nvSpPr>
        <p:spPr>
          <a:xfrm>
            <a:off x="1214403" y="3299282"/>
            <a:ext cx="434549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  B. </a:t>
            </a:r>
            <a:endParaRPr lang="en-US" sz="1950" dirty="0"/>
          </a:p>
        </p:txBody>
      </p:sp>
      <p:pic>
        <p:nvPicPr>
          <p:cNvPr id="14" name="doc2x-content-7" descr="\( \frac{2}{4} \)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12376" y="3298074"/>
            <a:ext cx="196511" cy="299596"/>
          </a:xfrm>
          <a:prstGeom prst="rect">
            <a:avLst/>
          </a:prstGeom>
        </p:spPr>
      </p:pic>
      <p:sp>
        <p:nvSpPr>
          <p:cNvPr id="15" name="doc2x-content-7"/>
          <p:cNvSpPr/>
          <p:nvPr/>
        </p:nvSpPr>
        <p:spPr>
          <a:xfrm>
            <a:off x="1808888" y="3299282"/>
            <a:ext cx="429844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  C. </a:t>
            </a:r>
            <a:endParaRPr lang="en-US" sz="1950" dirty="0"/>
          </a:p>
        </p:txBody>
      </p:sp>
      <p:pic>
        <p:nvPicPr>
          <p:cNvPr id="16" name="doc2x-content-7" descr="\( \frac{3}{4} \)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02155" y="3298129"/>
            <a:ext cx="196553" cy="299486"/>
          </a:xfrm>
          <a:prstGeom prst="rect">
            <a:avLst/>
          </a:prstGeom>
        </p:spPr>
      </p:pic>
      <p:sp>
        <p:nvSpPr>
          <p:cNvPr id="17" name="doc2x-content-7"/>
          <p:cNvSpPr/>
          <p:nvPr/>
        </p:nvSpPr>
        <p:spPr>
          <a:xfrm>
            <a:off x="2398709" y="3299282"/>
            <a:ext cx="442226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  D. </a:t>
            </a:r>
            <a:endParaRPr lang="en-US" sz="1950" dirty="0"/>
          </a:p>
        </p:txBody>
      </p:sp>
      <p:pic>
        <p:nvPicPr>
          <p:cNvPr id="18" name="doc2x-content-7" descr="\( \frac{4}{5} \)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804359" y="3295174"/>
            <a:ext cx="196516" cy="305397"/>
          </a:xfrm>
          <a:prstGeom prst="rect">
            <a:avLst/>
          </a:prstGeom>
        </p:spPr>
      </p:pic>
      <p:sp>
        <p:nvSpPr>
          <p:cNvPr id="19" name="doc2x-answer-8"/>
          <p:cNvSpPr/>
          <p:nvPr/>
        </p:nvSpPr>
        <p:spPr>
          <a:xfrm>
            <a:off x="7715250" y="1790700"/>
            <a:ext cx="3733800" cy="41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9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Answer: B.</a:t>
            </a:r>
            <a:endParaRPr lang="en-US" sz="1950" dirty="0"/>
          </a:p>
          <a:p>
            <a:pPr indent="0" marL="0">
              <a:lnSpc>
                <a:spcPct val="120000"/>
              </a:lnSpc>
              <a:buNone/>
            </a:pPr>
            <a:endParaRPr lang="en-US" sz="1950" dirty="0"/>
          </a:p>
          <a:p>
            <a:pPr indent="0" marL="0">
              <a:lnSpc>
                <a:spcPct val="120000"/>
              </a:lnSpc>
              <a:buNone/>
            </a:pPr>
            <a:endParaRPr lang="en-US" sz="19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9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The fraction 2/4 simplifies to 1</a:t>
            </a:r>
            <a:endParaRPr lang="en-US" sz="19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9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/2.</a:t>
            </a:r>
            <a:endParaRPr lang="en-US" sz="1950" dirty="0"/>
          </a:p>
          <a:p>
            <a:pPr indent="0" marL="0">
              <a:lnSpc>
                <a:spcPct val="120000"/>
              </a:lnSpc>
              <a:buNone/>
            </a:pPr>
            <a:endParaRPr lang="en-US" sz="1950" dirty="0"/>
          </a:p>
          <a:p>
            <a:pPr indent="0" marL="0">
              <a:lnSpc>
                <a:spcPct val="120000"/>
              </a:lnSpc>
              <a:buNone/>
            </a:pPr>
            <a:endParaRPr lang="en-US" sz="19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9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The numerator and </a:t>
            </a:r>
            <a:endParaRPr lang="en-US" sz="19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9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denominator are both divided </a:t>
            </a:r>
            <a:endParaRPr lang="en-US" sz="19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9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by 2.</a:t>
            </a:r>
            <a:endParaRPr lang="en-US" sz="1950" dirty="0"/>
          </a:p>
        </p:txBody>
      </p:sp>
      <p:sp>
        <p:nvSpPr>
          <p:cNvPr id="20" name="doc2x-content-9"/>
          <p:cNvSpPr/>
          <p:nvPr/>
        </p:nvSpPr>
        <p:spPr>
          <a:xfrm>
            <a:off x="514350" y="6419850"/>
            <a:ext cx="111633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6C7981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02 / 3  ·  待核对</a:t>
            </a:r>
            <a:endParaRPr lang="en-US" sz="1050" dirty="0"/>
          </a:p>
        </p:txBody>
      </p:sp>
    </p:spTree>
  </p:cSld>
  <p:clrMapOvr>
    <a:masterClrMapping/>
  </p:clrMapOvr>
  <p:timing xmlns:p="http://schemas.openxmlformats.org/presentationml/2006/main"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c2x-content-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3F6F5"/>
          </a:solidFill>
          <a:ln w="9525">
            <a:solidFill>
              <a:srgbClr val="F3F6F5"/>
            </a:solidFill>
            <a:prstDash val="solid"/>
          </a:ln>
        </p:spPr>
      </p:sp>
      <p:sp>
        <p:nvSpPr>
          <p:cNvPr id="3" name="doc2x-content-1"/>
          <p:cNvSpPr/>
          <p:nvPr/>
        </p:nvSpPr>
        <p:spPr>
          <a:xfrm>
            <a:off x="514350" y="285750"/>
            <a:ext cx="457200" cy="47625"/>
          </a:xfrm>
          <a:prstGeom prst="rect">
            <a:avLst/>
          </a:prstGeom>
          <a:solidFill>
            <a:srgbClr val="267566"/>
          </a:solidFill>
          <a:ln w="9525">
            <a:solidFill>
              <a:srgbClr val="267566"/>
            </a:solidFill>
            <a:prstDash val="solid"/>
          </a:ln>
        </p:spPr>
      </p:sp>
      <p:sp>
        <p:nvSpPr>
          <p:cNvPr id="4" name="doc2x-content-2"/>
          <p:cNvSpPr/>
          <p:nvPr/>
        </p:nvSpPr>
        <p:spPr>
          <a:xfrm>
            <a:off x="514350" y="1295400"/>
            <a:ext cx="6724650" cy="4895850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5" name="doc2x-content-3"/>
          <p:cNvSpPr/>
          <p:nvPr/>
        </p:nvSpPr>
        <p:spPr>
          <a:xfrm>
            <a:off x="7486650" y="1295400"/>
            <a:ext cx="4191000" cy="4895850"/>
          </a:xfrm>
          <a:prstGeom prst="rect">
            <a:avLst/>
          </a:prstGeom>
          <a:solidFill>
            <a:srgbClr val="E8EEF1"/>
          </a:solidFill>
          <a:ln w="9525">
            <a:solidFill>
              <a:srgbClr val="E8EEF1"/>
            </a:solidFill>
            <a:prstDash val="solid"/>
          </a:ln>
        </p:spPr>
      </p:sp>
      <p:sp>
        <p:nvSpPr>
          <p:cNvPr id="6" name="doc2x-content-4"/>
          <p:cNvSpPr/>
          <p:nvPr/>
        </p:nvSpPr>
        <p:spPr>
          <a:xfrm>
            <a:off x="742950" y="1466850"/>
            <a:ext cx="62674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26756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QUESTION  /  思考与练习</a:t>
            </a:r>
            <a:endParaRPr lang="en-US" sz="1200" dirty="0"/>
          </a:p>
        </p:txBody>
      </p:sp>
      <p:sp>
        <p:nvSpPr>
          <p:cNvPr id="7" name="doc2x-answer-5"/>
          <p:cNvSpPr/>
          <p:nvPr/>
        </p:nvSpPr>
        <p:spPr>
          <a:xfrm>
            <a:off x="7715250" y="1466850"/>
            <a:ext cx="3733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267566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ANSWER  /  答案与解析</a:t>
            </a:r>
            <a:endParaRPr lang="en-US" sz="1200" dirty="0"/>
          </a:p>
        </p:txBody>
      </p:sp>
      <p:sp>
        <p:nvSpPr>
          <p:cNvPr id="8" name="doc2x-content-6"/>
          <p:cNvSpPr/>
          <p:nvPr/>
        </p:nvSpPr>
        <p:spPr>
          <a:xfrm>
            <a:off x="514350" y="495300"/>
            <a:ext cx="111633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5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3.</a:t>
            </a:r>
            <a:endParaRPr lang="en-US" sz="2550" dirty="0"/>
          </a:p>
        </p:txBody>
      </p:sp>
      <p:sp>
        <p:nvSpPr>
          <p:cNvPr id="9" name="doc2x-content-7"/>
          <p:cNvSpPr/>
          <p:nvPr/>
        </p:nvSpPr>
        <p:spPr>
          <a:xfrm>
            <a:off x="742950" y="1790700"/>
            <a:ext cx="6267450" cy="41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Three classroom questions</a:t>
            </a:r>
            <a:endParaRPr lang="en-US" sz="1350" dirty="0"/>
          </a:p>
          <a:p>
            <a:pPr indent="0" marL="0">
              <a:lnSpc>
                <a:spcPct val="120000"/>
              </a:lnSpc>
              <a:buNone/>
            </a:pPr>
            <a:endParaRPr lang="en-US" sz="13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3. Count the counters in both trays.</a:t>
            </a:r>
            <a:endParaRPr lang="en-US" sz="1350" dirty="0"/>
          </a:p>
          <a:p>
            <a:pPr indent="0" marL="0">
              <a:lnSpc>
                <a:spcPct val="120000"/>
              </a:lnSpc>
              <a:buNone/>
            </a:pPr>
            <a:endParaRPr lang="en-US" sz="1350" dirty="0"/>
          </a:p>
          <a:p>
            <a:pPr indent="0" marL="0">
              <a:lnSpc>
                <a:spcPct val="120000"/>
              </a:lnSpc>
              <a:buNone/>
            </a:pPr>
            <a:endParaRPr lang="en-US" sz="13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The table shows how many counters are in each tray.</a:t>
            </a:r>
            <a:endParaRPr lang="en-US" sz="1350" dirty="0"/>
          </a:p>
          <a:p>
            <a:pPr indent="0" marL="0">
              <a:lnSpc>
                <a:spcPct val="120000"/>
              </a:lnSpc>
              <a:buNone/>
            </a:pPr>
            <a:endParaRPr lang="en-US" sz="1350" dirty="0"/>
          </a:p>
          <a:p>
            <a:pPr indent="0" marL="0">
              <a:lnSpc>
                <a:spcPct val="120000"/>
              </a:lnSpc>
              <a:buNone/>
            </a:pPr>
            <a:endParaRPr lang="en-US" sz="1350" dirty="0"/>
          </a:p>
          <a:p>
            <a:pPr indent="0" marL="0">
              <a:lnSpc>
                <a:spcPct val="120000"/>
              </a:lnSpc>
              <a:buNone/>
            </a:pPr>
            <a:endParaRPr lang="en-US" sz="1350" dirty="0"/>
          </a:p>
          <a:p>
            <a:pPr indent="0" marL="0">
              <a:lnSpc>
                <a:spcPct val="120000"/>
              </a:lnSpc>
              <a:buNone/>
            </a:pPr>
            <a:endParaRPr lang="en-US" sz="13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&lt;table&gt;&lt;tr&gt;&lt;td&gt;Tray&lt;/td&gt;&lt;td&gt;Counters&lt;/td&gt;&lt;/tr&gt;&lt;tr&gt;&lt;td&gt;A&lt;/td&gt;&lt;td&gt;4&lt;/</a:t>
            </a:r>
            <a:endParaRPr lang="en-US" sz="13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td&gt;&lt;/tr&gt;&lt;tr&gt;&lt;td&gt;B&lt;/td&gt;&lt;td&gt;6&lt;/td&gt;&lt;/tr&gt;&lt;/table&gt;</a:t>
            </a:r>
            <a:endParaRPr lang="en-US" sz="1350" dirty="0"/>
          </a:p>
          <a:p>
            <a:pPr indent="0" marL="0">
              <a:lnSpc>
                <a:spcPct val="120000"/>
              </a:lnSpc>
              <a:buNone/>
            </a:pPr>
            <a:endParaRPr lang="en-US" sz="1350" dirty="0"/>
          </a:p>
          <a:p>
            <a:pPr indent="0" marL="0">
              <a:lnSpc>
                <a:spcPct val="120000"/>
              </a:lnSpc>
              <a:buNone/>
            </a:pPr>
            <a:endParaRPr lang="en-US" sz="1350" dirty="0"/>
          </a:p>
          <a:p>
            <a:pPr indent="0" marL="0">
              <a:lnSpc>
                <a:spcPct val="120000"/>
              </a:lnSpc>
              <a:buNone/>
            </a:pPr>
            <a:endParaRPr lang="en-US" sz="1350" dirty="0"/>
          </a:p>
          <a:p>
            <a:pPr indent="0" marL="0">
              <a:lnSpc>
                <a:spcPct val="120000"/>
              </a:lnSpc>
              <a:buNone/>
            </a:pPr>
            <a:endParaRPr lang="en-US" sz="13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How many counters are there altogether?</a:t>
            </a:r>
            <a:endParaRPr lang="en-US" sz="1350" dirty="0"/>
          </a:p>
          <a:p>
            <a:pPr indent="0" marL="0">
              <a:lnSpc>
                <a:spcPct val="120000"/>
              </a:lnSpc>
              <a:buNone/>
            </a:pPr>
            <a:endParaRPr lang="en-US" sz="1350" dirty="0"/>
          </a:p>
          <a:p>
            <a:pPr indent="0" marL="0">
              <a:lnSpc>
                <a:spcPct val="120000"/>
              </a:lnSpc>
              <a:buNone/>
            </a:pPr>
            <a:endParaRPr lang="en-US" sz="13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DOC2X / SELF-AUTHORED CLASSROOM SAMPLE</a:t>
            </a:r>
            <a:endParaRPr lang="en-US" sz="1350" dirty="0"/>
          </a:p>
        </p:txBody>
      </p:sp>
      <p:sp>
        <p:nvSpPr>
          <p:cNvPr id="10" name="doc2x-answer-8"/>
          <p:cNvSpPr/>
          <p:nvPr/>
        </p:nvSpPr>
        <p:spPr>
          <a:xfrm>
            <a:off x="7715250" y="1790700"/>
            <a:ext cx="2429864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Answer: 10 counters.</a:t>
            </a:r>
            <a:endParaRPr lang="en-US" sz="1950" dirty="0"/>
          </a:p>
        </p:txBody>
      </p:sp>
      <p:sp>
        <p:nvSpPr>
          <p:cNvPr id="11" name="doc2x-answer-8"/>
          <p:cNvSpPr/>
          <p:nvPr/>
        </p:nvSpPr>
        <p:spPr>
          <a:xfrm>
            <a:off x="7715250" y="2682240"/>
            <a:ext cx="2998963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Add the two table values: </a:t>
            </a:r>
            <a:endParaRPr lang="en-US" sz="1950" dirty="0"/>
          </a:p>
        </p:txBody>
      </p:sp>
      <p:pic>
        <p:nvPicPr>
          <p:cNvPr id="12" name="doc2x-answer-8" descr="\( 4 + 6 = {10} \)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715250" y="3034037"/>
            <a:ext cx="1128166" cy="187945"/>
          </a:xfrm>
          <a:prstGeom prst="rect">
            <a:avLst/>
          </a:prstGeom>
        </p:spPr>
      </p:pic>
      <p:sp>
        <p:nvSpPr>
          <p:cNvPr id="13" name="doc2x-answer-8"/>
          <p:cNvSpPr/>
          <p:nvPr/>
        </p:nvSpPr>
        <p:spPr>
          <a:xfrm>
            <a:off x="8843416" y="2979420"/>
            <a:ext cx="160896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25344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 .</a:t>
            </a:r>
            <a:endParaRPr lang="en-US" sz="1950" dirty="0"/>
          </a:p>
        </p:txBody>
      </p:sp>
      <p:sp>
        <p:nvSpPr>
          <p:cNvPr id="14" name="doc2x-content-9"/>
          <p:cNvSpPr/>
          <p:nvPr/>
        </p:nvSpPr>
        <p:spPr>
          <a:xfrm>
            <a:off x="514350" y="6419850"/>
            <a:ext cx="111633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6C7981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03 / 3  ·  待核对</a:t>
            </a:r>
            <a:endParaRPr lang="en-US" sz="1050" dirty="0"/>
          </a:p>
        </p:txBody>
      </p:sp>
    </p:spTree>
  </p:cSld>
  <p:clrMapOvr>
    <a:masterClrMapping/>
  </p:clrMapOvr>
  <p:timing xmlns:p="http://schemas.openxmlformats.org/presentationml/2006/main"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  <p:bldP spid="12" grpId="0"/>
      <p:bldP spid="1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Doc2X</dc:creator>
  <cp:lastModifiedBy>Doc2X</cp:lastModifiedBy>
  <cp:revision>1</cp:revision>
  <dcterms:created xsi:type="dcterms:W3CDTF">2026-10-11T19:37:44Z</dcterms:created>
  <dcterms:modified xsi:type="dcterms:W3CDTF">2026-10-11T19:37:44Z</dcterms:modified>
</cp:coreProperties>
</file>