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强调这是为了检查工作流程而自创的数据。提醒听众注意区分“原始记录值”、“计算过程”和“结论限制”，不要将虚构数据当作真实研究成果。封面标题直接使用主题名称。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指出这是两组不同的批次。强调所有数字均为原文直接提取，未做修改。特别提到收纳箱数也是原始记录的一部分，虽然后续计算主要关注书本数和时间。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解释虽然批次B的书本总数更多，但通过除以时间，两者的平均速率相同。强调这些是聚合计算出的速率，仅反映整体情况。图中英文标签保留，不重绘图表。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讲解提示（人工补充）：这里记录的是图书整理，不是阅读。A 为 20 本、8 分钟、4 箱；B 为 30 本、12 分钟、6 箱，汇总整理速率均为 2.5 本/分钟。两个批次书目不同，且没有记录个人表现、错误率和学习成果；不能据此断言整理质量或阅读能力相同。请让学生说出还需要收集哪些记录。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c2x-content-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2A2B"/>
          </a:solidFill>
          <a:ln w="9525">
            <a:solidFill>
              <a:srgbClr val="202A2B"/>
            </a:solidFill>
            <a:prstDash val="solid"/>
          </a:ln>
        </p:spPr>
      </p:sp>
      <p:sp>
        <p:nvSpPr>
          <p:cNvPr id="4" name="doc2x-content-1"/>
          <p:cNvSpPr/>
          <p:nvPr/>
        </p:nvSpPr>
        <p:spPr>
          <a:xfrm>
            <a:off x="533400" y="457200"/>
            <a:ext cx="1112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Maple 读书角：从记录到计算</a:t>
            </a:r>
            <a:endParaRPr lang="en-US" sz="2850" dirty="0"/>
          </a:p>
        </p:txBody>
      </p:sp>
      <p:sp>
        <p:nvSpPr>
          <p:cNvPr id="5" name="doc2x-content-2"/>
          <p:cNvSpPr/>
          <p:nvPr/>
        </p:nvSpPr>
        <p:spPr>
          <a:xfrm>
            <a:off x="533400" y="1676400"/>
            <a:ext cx="11125200" cy="4267200"/>
          </a:xfrm>
          <a:prstGeom prst="rect">
            <a:avLst/>
          </a:prstGeom>
          <a:solidFill>
            <a:srgbClr val="EDF3F1"/>
          </a:solidFill>
          <a:ln w="9525">
            <a:solidFill>
              <a:srgbClr val="EDF3F1"/>
            </a:solidFill>
            <a:prstDash val="solid"/>
          </a:ln>
        </p:spPr>
      </p:sp>
      <p:sp>
        <p:nvSpPr>
          <p:cNvPr id="6" name="doc2x-content-3"/>
          <p:cNvSpPr/>
          <p:nvPr/>
        </p:nvSpPr>
        <p:spPr>
          <a:xfrm>
            <a:off x="762000" y="1905000"/>
            <a:ext cx="1066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50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⚠️ 虚构数据演示</a:t>
            </a:r>
            <a:endParaRPr lang="en-US" sz="1800" dirty="0"/>
          </a:p>
        </p:txBody>
      </p:sp>
      <p:sp>
        <p:nvSpPr>
          <p:cNvPr id="7" name="doc2x-content-4"/>
          <p:cNvSpPr/>
          <p:nvPr/>
        </p:nvSpPr>
        <p:spPr>
          <a:xfrm>
            <a:off x="762000" y="2476500"/>
            <a:ext cx="1066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1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本汇报基于虚构样例数据，旨在演示 PDF 转 PPT 工作流，非真实实验。</a:t>
            </a:r>
            <a:endParaRPr lang="en-US" sz="2100" dirty="0"/>
          </a:p>
        </p:txBody>
      </p:sp>
      <p:sp>
        <p:nvSpPr>
          <p:cNvPr id="8" name="doc2x-content-5"/>
          <p:cNvSpPr/>
          <p:nvPr/>
        </p:nvSpPr>
        <p:spPr>
          <a:xfrm>
            <a:off x="762000" y="3810000"/>
            <a:ext cx="1066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1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核心目标：展示如何从原始记录中提取数值、进行简单速率计算，并明确数据的局限</a:t>
            </a:r>
            <a:endParaRPr lang="en-US" sz="21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21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性。</a:t>
            </a:r>
            <a:endParaRPr lang="en-US" sz="2100" dirty="0"/>
          </a:p>
        </p:txBody>
      </p:sp>
      <p:sp>
        <p:nvSpPr>
          <p:cNvPr id="9" name="doc2x-content-6"/>
          <p:cNvSpPr/>
          <p:nvPr/>
        </p:nvSpPr>
        <p:spPr>
          <a:xfrm>
            <a:off x="533400" y="6334125"/>
            <a:ext cx="9525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Doc2X · Maple 读书角：从记录到计算</a:t>
            </a:r>
            <a:endParaRPr lang="en-US" sz="1200" dirty="0"/>
          </a:p>
        </p:txBody>
      </p:sp>
      <p:sp>
        <p:nvSpPr>
          <p:cNvPr id="10" name="doc2x-content-7"/>
          <p:cNvSpPr/>
          <p:nvPr/>
        </p:nvSpPr>
        <p:spPr>
          <a:xfrm>
            <a:off x="11125200" y="6334125"/>
            <a:ext cx="533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1/4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c2x-content-0"/>
          <p:cNvSpPr/>
          <p:nvPr/>
        </p:nvSpPr>
        <p:spPr>
          <a:xfrm>
            <a:off x="533400" y="457200"/>
            <a:ext cx="111252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202734"/>
            </a:solidFill>
            <a:prstDash val="solid"/>
          </a:ln>
        </p:spPr>
      </p:sp>
      <p:sp>
        <p:nvSpPr>
          <p:cNvPr id="4" name="doc2x-content-1"/>
          <p:cNvSpPr/>
          <p:nvPr/>
        </p:nvSpPr>
        <p:spPr>
          <a:xfrm>
            <a:off x="533400" y="457200"/>
            <a:ext cx="1112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原始记录值对照</a:t>
            </a:r>
            <a:endParaRPr lang="en-US" sz="2850" dirty="0"/>
          </a:p>
        </p:txBody>
      </p:sp>
      <p:sp>
        <p:nvSpPr>
          <p:cNvPr id="5" name="doc2x-content-2"/>
          <p:cNvSpPr/>
          <p:nvPr/>
        </p:nvSpPr>
        <p:spPr>
          <a:xfrm>
            <a:off x="533400" y="1676400"/>
            <a:ext cx="5334000" cy="4267200"/>
          </a:xfrm>
          <a:prstGeom prst="rect">
            <a:avLst/>
          </a:prstGeom>
          <a:solidFill>
            <a:srgbClr val="EDF3F1"/>
          </a:solidFill>
          <a:ln w="9525">
            <a:solidFill>
              <a:srgbClr val="202734"/>
            </a:solidFill>
            <a:prstDash val="solid"/>
          </a:ln>
        </p:spPr>
      </p:sp>
      <p:sp>
        <p:nvSpPr>
          <p:cNvPr id="6" name="doc2x-content-3"/>
          <p:cNvSpPr/>
          <p:nvPr/>
        </p:nvSpPr>
        <p:spPr>
          <a:xfrm>
            <a:off x="762000" y="1866900"/>
            <a:ext cx="4876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176B5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批次 A (Batch A)</a:t>
            </a:r>
            <a:endParaRPr lang="en-US" sz="2100" dirty="0"/>
          </a:p>
        </p:txBody>
      </p:sp>
      <p:sp>
        <p:nvSpPr>
          <p:cNvPr id="7" name="doc2x-content-4"/>
          <p:cNvSpPr/>
          <p:nvPr/>
        </p:nvSpPr>
        <p:spPr>
          <a:xfrm>
            <a:off x="762000" y="2286000"/>
            <a:ext cx="4876800" cy="19050"/>
          </a:xfrm>
          <a:prstGeom prst="line">
            <a:avLst/>
          </a:prstGeom>
          <a:solidFill>
            <a:srgbClr val="FFFFFF"/>
          </a:solidFill>
          <a:ln w="9525">
            <a:solidFill>
              <a:srgbClr val="176B5B"/>
            </a:solidFill>
            <a:prstDash val="solid"/>
          </a:ln>
        </p:spPr>
      </p:sp>
      <p:sp>
        <p:nvSpPr>
          <p:cNvPr id="8" name="doc2x-content-5"/>
          <p:cNvSpPr/>
          <p:nvPr/>
        </p:nvSpPr>
        <p:spPr>
          <a:xfrm>
            <a:off x="762000" y="2476500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整理书本数</a:t>
            </a:r>
            <a:endParaRPr lang="en-US" sz="1800" dirty="0"/>
          </a:p>
        </p:txBody>
      </p:sp>
      <p:sp>
        <p:nvSpPr>
          <p:cNvPr id="9" name="doc2x-content-6"/>
          <p:cNvSpPr/>
          <p:nvPr/>
        </p:nvSpPr>
        <p:spPr>
          <a:xfrm>
            <a:off x="2667000" y="247650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 本</a:t>
            </a:r>
            <a:endParaRPr lang="en-US" sz="1800" dirty="0"/>
          </a:p>
        </p:txBody>
      </p:sp>
      <p:sp>
        <p:nvSpPr>
          <p:cNvPr id="10" name="doc2x-content-7"/>
          <p:cNvSpPr/>
          <p:nvPr/>
        </p:nvSpPr>
        <p:spPr>
          <a:xfrm>
            <a:off x="762000" y="2952750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用时</a:t>
            </a:r>
            <a:endParaRPr lang="en-US" sz="1800" dirty="0"/>
          </a:p>
        </p:txBody>
      </p:sp>
      <p:sp>
        <p:nvSpPr>
          <p:cNvPr id="11" name="doc2x-content-8"/>
          <p:cNvSpPr/>
          <p:nvPr/>
        </p:nvSpPr>
        <p:spPr>
          <a:xfrm>
            <a:off x="2667000" y="295275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8 分钟</a:t>
            </a:r>
            <a:endParaRPr lang="en-US" sz="1800" dirty="0"/>
          </a:p>
        </p:txBody>
      </p:sp>
      <p:sp>
        <p:nvSpPr>
          <p:cNvPr id="12" name="doc2x-content-9"/>
          <p:cNvSpPr/>
          <p:nvPr/>
        </p:nvSpPr>
        <p:spPr>
          <a:xfrm>
            <a:off x="762000" y="3429000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收纳箱数</a:t>
            </a:r>
            <a:endParaRPr lang="en-US" sz="1800" dirty="0"/>
          </a:p>
        </p:txBody>
      </p:sp>
      <p:sp>
        <p:nvSpPr>
          <p:cNvPr id="13" name="doc2x-content-10"/>
          <p:cNvSpPr/>
          <p:nvPr/>
        </p:nvSpPr>
        <p:spPr>
          <a:xfrm>
            <a:off x="2667000" y="342900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 个</a:t>
            </a:r>
            <a:endParaRPr lang="en-US" sz="1800" dirty="0"/>
          </a:p>
        </p:txBody>
      </p:sp>
      <p:sp>
        <p:nvSpPr>
          <p:cNvPr id="14" name="doc2x-content-11"/>
          <p:cNvSpPr/>
          <p:nvPr/>
        </p:nvSpPr>
        <p:spPr>
          <a:xfrm>
            <a:off x="762000" y="4000500"/>
            <a:ext cx="48768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批次A：整理书本数 20本；用时 8分钟；收纳箱数 4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个。</a:t>
            </a:r>
            <a:endParaRPr lang="en-US" sz="1500" dirty="0"/>
          </a:p>
        </p:txBody>
      </p:sp>
      <p:sp>
        <p:nvSpPr>
          <p:cNvPr id="15" name="doc2x-content-12"/>
          <p:cNvSpPr/>
          <p:nvPr/>
        </p:nvSpPr>
        <p:spPr>
          <a:xfrm>
            <a:off x="6324600" y="1676400"/>
            <a:ext cx="5334000" cy="426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202734"/>
            </a:solidFill>
            <a:prstDash val="solid"/>
          </a:ln>
        </p:spPr>
      </p:sp>
      <p:sp>
        <p:nvSpPr>
          <p:cNvPr id="16" name="doc2x-content-13"/>
          <p:cNvSpPr/>
          <p:nvPr/>
        </p:nvSpPr>
        <p:spPr>
          <a:xfrm>
            <a:off x="6553200" y="1866900"/>
            <a:ext cx="4876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D450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批次 B (Batch B)</a:t>
            </a:r>
            <a:endParaRPr lang="en-US" sz="2100" dirty="0"/>
          </a:p>
        </p:txBody>
      </p:sp>
      <p:sp>
        <p:nvSpPr>
          <p:cNvPr id="17" name="doc2x-content-14"/>
          <p:cNvSpPr/>
          <p:nvPr/>
        </p:nvSpPr>
        <p:spPr>
          <a:xfrm>
            <a:off x="6553200" y="2286000"/>
            <a:ext cx="4876800" cy="19050"/>
          </a:xfrm>
          <a:prstGeom prst="line">
            <a:avLst/>
          </a:prstGeom>
          <a:solidFill>
            <a:srgbClr val="FFFFFF"/>
          </a:solidFill>
          <a:ln w="9525">
            <a:solidFill>
              <a:srgbClr val="D45043"/>
            </a:solidFill>
            <a:prstDash val="solid"/>
          </a:ln>
        </p:spPr>
      </p:sp>
      <p:sp>
        <p:nvSpPr>
          <p:cNvPr id="18" name="doc2x-content-15"/>
          <p:cNvSpPr/>
          <p:nvPr/>
        </p:nvSpPr>
        <p:spPr>
          <a:xfrm>
            <a:off x="6553200" y="2476500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整理书本数</a:t>
            </a:r>
            <a:endParaRPr lang="en-US" sz="1800" dirty="0"/>
          </a:p>
        </p:txBody>
      </p:sp>
      <p:sp>
        <p:nvSpPr>
          <p:cNvPr id="19" name="doc2x-content-16"/>
          <p:cNvSpPr/>
          <p:nvPr/>
        </p:nvSpPr>
        <p:spPr>
          <a:xfrm>
            <a:off x="8458200" y="247650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30 本</a:t>
            </a:r>
            <a:endParaRPr lang="en-US" sz="1800" dirty="0"/>
          </a:p>
        </p:txBody>
      </p:sp>
      <p:sp>
        <p:nvSpPr>
          <p:cNvPr id="20" name="doc2x-content-17"/>
          <p:cNvSpPr/>
          <p:nvPr/>
        </p:nvSpPr>
        <p:spPr>
          <a:xfrm>
            <a:off x="6553200" y="2952750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用时</a:t>
            </a:r>
            <a:endParaRPr lang="en-US" sz="1800" dirty="0"/>
          </a:p>
        </p:txBody>
      </p:sp>
      <p:sp>
        <p:nvSpPr>
          <p:cNvPr id="21" name="doc2x-content-18"/>
          <p:cNvSpPr/>
          <p:nvPr/>
        </p:nvSpPr>
        <p:spPr>
          <a:xfrm>
            <a:off x="8458200" y="295275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12 分钟</a:t>
            </a:r>
            <a:endParaRPr lang="en-US" sz="1800" dirty="0"/>
          </a:p>
        </p:txBody>
      </p:sp>
      <p:sp>
        <p:nvSpPr>
          <p:cNvPr id="22" name="doc2x-content-19"/>
          <p:cNvSpPr/>
          <p:nvPr/>
        </p:nvSpPr>
        <p:spPr>
          <a:xfrm>
            <a:off x="6553200" y="3429000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收纳箱数</a:t>
            </a:r>
            <a:endParaRPr lang="en-US" sz="1800" dirty="0"/>
          </a:p>
        </p:txBody>
      </p:sp>
      <p:sp>
        <p:nvSpPr>
          <p:cNvPr id="23" name="doc2x-content-20"/>
          <p:cNvSpPr/>
          <p:nvPr/>
        </p:nvSpPr>
        <p:spPr>
          <a:xfrm>
            <a:off x="8458200" y="342900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 个</a:t>
            </a:r>
            <a:endParaRPr lang="en-US" sz="1800" dirty="0"/>
          </a:p>
        </p:txBody>
      </p:sp>
      <p:sp>
        <p:nvSpPr>
          <p:cNvPr id="24" name="doc2x-content-21"/>
          <p:cNvSpPr/>
          <p:nvPr/>
        </p:nvSpPr>
        <p:spPr>
          <a:xfrm>
            <a:off x="6553200" y="4000500"/>
            <a:ext cx="48768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批次B：整理书本数 30本；用时 12分钟；收纳箱数 6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个。</a:t>
            </a:r>
            <a:endParaRPr lang="en-US" sz="1500" dirty="0"/>
          </a:p>
        </p:txBody>
      </p:sp>
      <p:sp>
        <p:nvSpPr>
          <p:cNvPr id="25" name="doc2x-content-22"/>
          <p:cNvSpPr/>
          <p:nvPr/>
        </p:nvSpPr>
        <p:spPr>
          <a:xfrm>
            <a:off x="533400" y="6334125"/>
            <a:ext cx="10287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数据来源：maple-ppt-brief.pdf 第1页表格。</a:t>
            </a:r>
            <a:endParaRPr lang="en-US" sz="1200" dirty="0"/>
          </a:p>
        </p:txBody>
      </p:sp>
      <p:sp>
        <p:nvSpPr>
          <p:cNvPr id="26" name="doc2x-content-23"/>
          <p:cNvSpPr/>
          <p:nvPr/>
        </p:nvSpPr>
        <p:spPr>
          <a:xfrm>
            <a:off x="11125200" y="6334125"/>
            <a:ext cx="533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2/4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c2x-content-0"/>
          <p:cNvSpPr/>
          <p:nvPr/>
        </p:nvSpPr>
        <p:spPr>
          <a:xfrm>
            <a:off x="533400" y="457200"/>
            <a:ext cx="419100" cy="47625"/>
          </a:xfrm>
          <a:prstGeom prst="rect">
            <a:avLst/>
          </a:prstGeom>
          <a:solidFill>
            <a:srgbClr val="176B5B"/>
          </a:solidFill>
          <a:ln w="9525">
            <a:solidFill>
              <a:srgbClr val="202734"/>
            </a:solidFill>
            <a:prstDash val="solid"/>
          </a:ln>
        </p:spPr>
      </p:sp>
      <p:sp>
        <p:nvSpPr>
          <p:cNvPr id="4" name="doc2x-content-1"/>
          <p:cNvSpPr/>
          <p:nvPr/>
        </p:nvSpPr>
        <p:spPr>
          <a:xfrm>
            <a:off x="533400" y="590550"/>
            <a:ext cx="1112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计数、速率与图表解读</a:t>
            </a:r>
            <a:endParaRPr lang="en-US" sz="2850" dirty="0"/>
          </a:p>
        </p:txBody>
      </p:sp>
      <p:sp>
        <p:nvSpPr>
          <p:cNvPr id="5" name="doc2x-content-2"/>
          <p:cNvSpPr/>
          <p:nvPr/>
        </p:nvSpPr>
        <p:spPr>
          <a:xfrm>
            <a:off x="533400" y="1676400"/>
            <a:ext cx="590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Figure 1 纵轴表示书本数量（count），而非每分钟书</a:t>
            </a:r>
            <a:endParaRPr lang="en-US" sz="18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本数。</a:t>
            </a:r>
            <a:endParaRPr lang="en-US" sz="1800" dirty="0"/>
          </a:p>
        </p:txBody>
      </p:sp>
      <p:sp>
        <p:nvSpPr>
          <p:cNvPr id="6" name="doc2x-content-3"/>
          <p:cNvSpPr/>
          <p:nvPr/>
        </p:nvSpPr>
        <p:spPr>
          <a:xfrm>
            <a:off x="533400" y="2438400"/>
            <a:ext cx="590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速率计算公式：R = N / t （N为书本数，t为分钟数）。</a:t>
            </a:r>
            <a:endParaRPr lang="en-US" sz="1800" dirty="0"/>
          </a:p>
        </p:txBody>
      </p:sp>
      <p:sp>
        <p:nvSpPr>
          <p:cNvPr id="7" name="doc2x-content-4"/>
          <p:cNvSpPr/>
          <p:nvPr/>
        </p:nvSpPr>
        <p:spPr>
          <a:xfrm>
            <a:off x="533400" y="3200400"/>
            <a:ext cx="590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批次A计算：20 / 8 = 2.5 books/minute。</a:t>
            </a:r>
            <a:endParaRPr lang="en-US" sz="1800" dirty="0"/>
          </a:p>
        </p:txBody>
      </p:sp>
      <p:sp>
        <p:nvSpPr>
          <p:cNvPr id="8" name="doc2x-content-5"/>
          <p:cNvSpPr/>
          <p:nvPr/>
        </p:nvSpPr>
        <p:spPr>
          <a:xfrm>
            <a:off x="533400" y="3962400"/>
            <a:ext cx="590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批次B计算：30 / 12 = 2.5 books/minute。</a:t>
            </a:r>
            <a:endParaRPr lang="en-US" sz="1800" dirty="0"/>
          </a:p>
        </p:txBody>
      </p:sp>
      <p:pic>
        <p:nvPicPr>
          <p:cNvPr id="9" name="doc2x-content-6" descr="Figure 1. Fictional book counts: Batch A 20; Batch B 30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0400" y="1678081"/>
            <a:ext cx="4648200" cy="2187388"/>
          </a:xfrm>
          <a:prstGeom prst="rect">
            <a:avLst/>
          </a:prstGeom>
        </p:spPr>
      </p:pic>
      <p:sp>
        <p:nvSpPr>
          <p:cNvPr id="10" name="doc2x-content-7"/>
          <p:cNvSpPr/>
          <p:nvPr/>
        </p:nvSpPr>
        <p:spPr>
          <a:xfrm>
            <a:off x="7010400" y="4057650"/>
            <a:ext cx="46482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Figure 1. Book counts in the two fictional batches.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Batch A: 20 books. Batch B: 30 books. The 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vertical axis is a count, not books per minute.</a:t>
            </a:r>
            <a:endParaRPr lang="en-US" sz="1500" dirty="0"/>
          </a:p>
        </p:txBody>
      </p:sp>
      <p:sp>
        <p:nvSpPr>
          <p:cNvPr id="11" name="doc2x-content-8"/>
          <p:cNvSpPr/>
          <p:nvPr/>
        </p:nvSpPr>
        <p:spPr>
          <a:xfrm>
            <a:off x="533400" y="6334125"/>
            <a:ext cx="10287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maple-ppt-brief.pdf · p.2</a:t>
            </a:r>
            <a:endParaRPr lang="en-US" sz="1200" dirty="0"/>
          </a:p>
        </p:txBody>
      </p:sp>
      <p:sp>
        <p:nvSpPr>
          <p:cNvPr id="12" name="doc2x-content-9"/>
          <p:cNvSpPr/>
          <p:nvPr/>
        </p:nvSpPr>
        <p:spPr>
          <a:xfrm>
            <a:off x="11125200" y="6334125"/>
            <a:ext cx="533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3/4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c2x-content-0"/>
          <p:cNvSpPr/>
          <p:nvPr/>
        </p:nvSpPr>
        <p:spPr>
          <a:xfrm>
            <a:off x="533400" y="457200"/>
            <a:ext cx="111252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4" name="doc2x-content-1"/>
          <p:cNvSpPr/>
          <p:nvPr/>
        </p:nvSpPr>
        <p:spPr>
          <a:xfrm>
            <a:off x="533400" y="457200"/>
            <a:ext cx="1112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数据限制与课堂讨论</a:t>
            </a:r>
            <a:endParaRPr lang="en-US" sz="2850" dirty="0"/>
          </a:p>
        </p:txBody>
      </p:sp>
      <p:sp>
        <p:nvSpPr>
          <p:cNvPr id="5" name="doc2x-content-2"/>
          <p:cNvSpPr/>
          <p:nvPr/>
        </p:nvSpPr>
        <p:spPr>
          <a:xfrm>
            <a:off x="533400" y="1676400"/>
            <a:ext cx="5334000" cy="1333500"/>
          </a:xfrm>
          <a:prstGeom prst="rect">
            <a:avLst/>
          </a:prstGeom>
          <a:solidFill>
            <a:srgbClr val="EDF3F1"/>
          </a:solidFill>
          <a:ln w="9525">
            <a:solidFill>
              <a:srgbClr val="EDF3F1"/>
            </a:solidFill>
            <a:prstDash val="solid"/>
          </a:ln>
        </p:spPr>
      </p:sp>
      <p:sp>
        <p:nvSpPr>
          <p:cNvPr id="6" name="doc2x-content-3"/>
          <p:cNvSpPr/>
          <p:nvPr/>
        </p:nvSpPr>
        <p:spPr>
          <a:xfrm>
            <a:off x="723900" y="1866900"/>
            <a:ext cx="49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两个批次包含不同的书籍，未进行受控比较。</a:t>
            </a:r>
            <a:endParaRPr lang="en-US" sz="1800" dirty="0"/>
          </a:p>
        </p:txBody>
      </p:sp>
      <p:sp>
        <p:nvSpPr>
          <p:cNvPr id="7" name="doc2x-content-4"/>
          <p:cNvSpPr/>
          <p:nvPr/>
        </p:nvSpPr>
        <p:spPr>
          <a:xfrm>
            <a:off x="6324600" y="1676400"/>
            <a:ext cx="5334000" cy="1333500"/>
          </a:xfrm>
          <a:prstGeom prst="rect">
            <a:avLst/>
          </a:prstGeom>
          <a:solidFill>
            <a:srgbClr val="EDF3F1"/>
          </a:solidFill>
          <a:ln w="9525">
            <a:solidFill>
              <a:srgbClr val="EDF3F1"/>
            </a:solidFill>
            <a:prstDash val="solid"/>
          </a:ln>
        </p:spPr>
      </p:sp>
      <p:sp>
        <p:nvSpPr>
          <p:cNvPr id="8" name="doc2x-content-5"/>
          <p:cNvSpPr/>
          <p:nvPr/>
        </p:nvSpPr>
        <p:spPr>
          <a:xfrm>
            <a:off x="6515100" y="1866900"/>
            <a:ext cx="49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源数据未记录个人表现、错误率或学习成果。</a:t>
            </a:r>
            <a:endParaRPr lang="en-US" sz="1800" dirty="0"/>
          </a:p>
        </p:txBody>
      </p:sp>
      <p:sp>
        <p:nvSpPr>
          <p:cNvPr id="9" name="doc2x-content-6"/>
          <p:cNvSpPr/>
          <p:nvPr/>
        </p:nvSpPr>
        <p:spPr>
          <a:xfrm>
            <a:off x="533400" y="3200400"/>
            <a:ext cx="5334000" cy="1333500"/>
          </a:xfrm>
          <a:prstGeom prst="rect">
            <a:avLst/>
          </a:prstGeom>
          <a:solidFill>
            <a:srgbClr val="EDF3F1"/>
          </a:solidFill>
          <a:ln w="9525">
            <a:solidFill>
              <a:srgbClr val="EDF3F1"/>
            </a:solidFill>
            <a:prstDash val="solid"/>
          </a:ln>
        </p:spPr>
      </p:sp>
      <p:sp>
        <p:nvSpPr>
          <p:cNvPr id="10" name="doc2x-content-7"/>
          <p:cNvSpPr/>
          <p:nvPr/>
        </p:nvSpPr>
        <p:spPr>
          <a:xfrm>
            <a:off x="723900" y="3390900"/>
            <a:ext cx="49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202A2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不能仅因批次B书本多就推断其更快。</a:t>
            </a:r>
            <a:endParaRPr lang="en-US" sz="1800" dirty="0"/>
          </a:p>
        </p:txBody>
      </p:sp>
      <p:sp>
        <p:nvSpPr>
          <p:cNvPr id="11" name="doc2x-content-8"/>
          <p:cNvSpPr/>
          <p:nvPr/>
        </p:nvSpPr>
        <p:spPr>
          <a:xfrm>
            <a:off x="6324600" y="3200400"/>
            <a:ext cx="5334000" cy="2743200"/>
          </a:xfrm>
          <a:prstGeom prst="rect">
            <a:avLst/>
          </a:prstGeom>
          <a:solidFill>
            <a:srgbClr val="176B5B"/>
          </a:solidFill>
          <a:ln w="9525">
            <a:solidFill>
              <a:srgbClr val="176B5B"/>
            </a:solidFill>
            <a:prstDash val="solid"/>
          </a:ln>
        </p:spPr>
      </p:sp>
      <p:sp>
        <p:nvSpPr>
          <p:cNvPr id="12" name="doc2x-content-9"/>
          <p:cNvSpPr/>
          <p:nvPr/>
        </p:nvSpPr>
        <p:spPr>
          <a:xfrm>
            <a:off x="6515100" y="3390900"/>
            <a:ext cx="49530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讨论问题：两批次的汇总整理速率相同，能说</a:t>
            </a:r>
            <a:endParaRPr lang="en-US" sz="18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明整理质量也相同吗？还需要哪些记录？</a:t>
            </a:r>
            <a:endParaRPr lang="en-US" sz="1800" dirty="0"/>
          </a:p>
        </p:txBody>
      </p:sp>
      <p:sp>
        <p:nvSpPr>
          <p:cNvPr id="13" name="doc2x-content-10"/>
          <p:cNvSpPr/>
          <p:nvPr/>
        </p:nvSpPr>
        <p:spPr>
          <a:xfrm>
            <a:off x="533400" y="6334125"/>
            <a:ext cx="10287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Doc2X · Maple 读书角数据分析</a:t>
            </a:r>
            <a:endParaRPr lang="en-US" sz="1200" dirty="0"/>
          </a:p>
        </p:txBody>
      </p:sp>
      <p:sp>
        <p:nvSpPr>
          <p:cNvPr id="14" name="doc2x-content-11"/>
          <p:cNvSpPr/>
          <p:nvPr/>
        </p:nvSpPr>
        <p:spPr>
          <a:xfrm>
            <a:off x="11125200" y="6334125"/>
            <a:ext cx="533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263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4/4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Doc2X</dc:creator>
  <cp:lastModifiedBy>Doc2X</cp:lastModifiedBy>
  <cp:revision>1</cp:revision>
  <dcterms:created xsi:type="dcterms:W3CDTF">2026-10-11T22:25:37Z</dcterms:created>
  <dcterms:modified xsi:type="dcterms:W3CDTF">2026-10-11T22:25:37Z</dcterms:modified>
</cp:coreProperties>
</file>